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2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7781255-8E1B-4C6E-A3F6-1C2E326F51AE}" type="datetimeFigureOut">
              <a:rPr lang="hr-HR" smtClean="0"/>
              <a:pPr/>
              <a:t>11.12.2018.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03A82B-2DD0-4145-ABA3-680292B7D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1255-8E1B-4C6E-A3F6-1C2E326F51AE}" type="datetimeFigureOut">
              <a:rPr lang="hr-HR" smtClean="0"/>
              <a:pPr/>
              <a:t>11.12.2018.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A82B-2DD0-4145-ABA3-680292B7D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1255-8E1B-4C6E-A3F6-1C2E326F51AE}" type="datetimeFigureOut">
              <a:rPr lang="hr-HR" smtClean="0"/>
              <a:pPr/>
              <a:t>11.12.2018.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A82B-2DD0-4145-ABA3-680292B7D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781255-8E1B-4C6E-A3F6-1C2E326F51AE}" type="datetimeFigureOut">
              <a:rPr lang="hr-HR" smtClean="0"/>
              <a:pPr/>
              <a:t>11.12.2018.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03A82B-2DD0-4145-ABA3-680292B7DCA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781255-8E1B-4C6E-A3F6-1C2E326F51AE}" type="datetimeFigureOut">
              <a:rPr lang="hr-HR" smtClean="0"/>
              <a:pPr/>
              <a:t>11.12.2018.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03A82B-2DD0-4145-ABA3-680292B7D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1255-8E1B-4C6E-A3F6-1C2E326F51AE}" type="datetimeFigureOut">
              <a:rPr lang="hr-HR" smtClean="0"/>
              <a:pPr/>
              <a:t>11.12.2018.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A82B-2DD0-4145-ABA3-680292B7DCA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1255-8E1B-4C6E-A3F6-1C2E326F51AE}" type="datetimeFigureOut">
              <a:rPr lang="hr-HR" smtClean="0"/>
              <a:pPr/>
              <a:t>11.12.2018.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A82B-2DD0-4145-ABA3-680292B7DCA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781255-8E1B-4C6E-A3F6-1C2E326F51AE}" type="datetimeFigureOut">
              <a:rPr lang="hr-HR" smtClean="0"/>
              <a:pPr/>
              <a:t>11.12.2018.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03A82B-2DD0-4145-ABA3-680292B7DCA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1255-8E1B-4C6E-A3F6-1C2E326F51AE}" type="datetimeFigureOut">
              <a:rPr lang="hr-HR" smtClean="0"/>
              <a:pPr/>
              <a:t>11.12.2018.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A82B-2DD0-4145-ABA3-680292B7D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781255-8E1B-4C6E-A3F6-1C2E326F51AE}" type="datetimeFigureOut">
              <a:rPr lang="hr-HR" smtClean="0"/>
              <a:pPr/>
              <a:t>11.12.2018.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03A82B-2DD0-4145-ABA3-680292B7DCA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781255-8E1B-4C6E-A3F6-1C2E326F51AE}" type="datetimeFigureOut">
              <a:rPr lang="hr-HR" smtClean="0"/>
              <a:pPr/>
              <a:t>11.12.2018.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03A82B-2DD0-4145-ABA3-680292B7DCA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7781255-8E1B-4C6E-A3F6-1C2E326F51AE}" type="datetimeFigureOut">
              <a:rPr lang="hr-HR" smtClean="0"/>
              <a:pPr/>
              <a:t>11.12.2018.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03A82B-2DD0-4145-ABA3-680292B7D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k.h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k.h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85984" y="1428736"/>
            <a:ext cx="6174448" cy="2028839"/>
          </a:xfrm>
        </p:spPr>
        <p:txBody>
          <a:bodyPr>
            <a:normAutofit/>
          </a:bodyPr>
          <a:lstStyle/>
          <a:p>
            <a:r>
              <a:rPr lang="hr-HR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UPOZNAVANJE </a:t>
            </a:r>
            <a:r>
              <a:rPr lang="hr-HR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S OBRTNIČKIM SUSTAVOM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-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5060212" y="4439464"/>
            <a:ext cx="202395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000" b="1" cap="small" dirty="0" smtClean="0">
                <a:solidFill>
                  <a:srgbClr val="000000"/>
                </a:solidFill>
                <a:latin typeface="Arial"/>
                <a:ea typeface="Times New Roman"/>
                <a:cs typeface="+mj-cs"/>
              </a:rPr>
              <a:t>T: 1  PN: 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55796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2910" y="2285992"/>
            <a:ext cx="7467600" cy="631844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Vrijeme potrebno za planirane aktivnosti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571472" y="5786454"/>
            <a:ext cx="7253286" cy="900106"/>
          </a:xfrm>
        </p:spPr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funkcija i organizacija hrvatskog obrtničkog sustava</a:t>
            </a:r>
            <a:endParaRPr lang="hr-HR" sz="3600" dirty="0" smtClean="0">
              <a:ea typeface="Calibri"/>
              <a:cs typeface="Times New Roman"/>
            </a:endParaRPr>
          </a:p>
          <a:p>
            <a:r>
              <a:rPr lang="hr-HR" dirty="0" smtClean="0">
                <a:solidFill>
                  <a:srgbClr val="000000"/>
                </a:solidFill>
                <a:latin typeface="Arial"/>
                <a:ea typeface="Times New Roman"/>
              </a:rPr>
              <a:t>Obrtnička </a:t>
            </a:r>
            <a:r>
              <a:rPr lang="hr-HR" dirty="0" smtClean="0">
                <a:solidFill>
                  <a:srgbClr val="000000"/>
                </a:solidFill>
                <a:latin typeface="Arial"/>
                <a:ea typeface="Times New Roman"/>
              </a:rPr>
              <a:t>komora (posjet</a:t>
            </a:r>
            <a:r>
              <a:rPr lang="hr-HR" dirty="0" smtClean="0">
                <a:solidFill>
                  <a:srgbClr val="000000"/>
                </a:solidFill>
                <a:latin typeface="Arial"/>
                <a:ea typeface="Times New Roman"/>
              </a:rPr>
              <a:t>)</a:t>
            </a:r>
            <a:endParaRPr lang="hr-HR" sz="2800" dirty="0">
              <a:ea typeface="Calibri"/>
              <a:cs typeface="Times New Roman"/>
            </a:endParaRPr>
          </a:p>
          <a:p>
            <a:endParaRPr lang="hr-HR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642910" y="3429000"/>
            <a:ext cx="7467600" cy="64136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nastavne metode i oblici</a:t>
            </a:r>
            <a:endParaRPr kumimoji="0" lang="hr-HR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zervirano mjesto sadržaja 2"/>
          <p:cNvSpPr txBox="1">
            <a:spLocks/>
          </p:cNvSpPr>
          <p:nvPr/>
        </p:nvSpPr>
        <p:spPr>
          <a:xfrm>
            <a:off x="500034" y="2928934"/>
            <a:ext cx="4429156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četiri nastavna sata</a:t>
            </a: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642910" y="142852"/>
            <a:ext cx="3205186" cy="64136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Ishodi učenja</a:t>
            </a:r>
            <a:endParaRPr kumimoji="0" lang="hr-HR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zervirano mjesto sadržaja 2"/>
          <p:cNvSpPr txBox="1">
            <a:spLocks/>
          </p:cNvSpPr>
          <p:nvPr/>
        </p:nvSpPr>
        <p:spPr>
          <a:xfrm>
            <a:off x="500034" y="4000504"/>
            <a:ext cx="8286808" cy="128588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indent="-274320">
              <a:lnSpc>
                <a:spcPct val="115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hr-HR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izlaganje, razgovor, izrada plakata, prezentiranje, individualni rad, grupni rad, </a:t>
            </a:r>
            <a:r>
              <a:rPr lang="hr-HR" sz="24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</a:t>
            </a:r>
            <a:r>
              <a:rPr lang="hr-HR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 paru, frontalni rad 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714348" y="5143512"/>
            <a:ext cx="3357586" cy="64136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ključni pojmovi</a:t>
            </a:r>
            <a:endParaRPr kumimoji="0" lang="hr-HR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zervirano mjesto sadržaja 2"/>
          <p:cNvSpPr txBox="1">
            <a:spLocks/>
          </p:cNvSpPr>
          <p:nvPr/>
        </p:nvSpPr>
        <p:spPr>
          <a:xfrm>
            <a:off x="652434" y="866756"/>
            <a:ext cx="7467600" cy="15430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opisati ulogu hrvatskog obrtničkog sustava </a:t>
            </a:r>
            <a:endParaRPr kumimoji="0" lang="hr-H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analizirati rad Obrtničke komore</a:t>
            </a:r>
            <a:endParaRPr kumimoji="0" lang="hr-H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navesti razloge za priključivanje obrtničkoj komori</a:t>
            </a:r>
            <a:endParaRPr kumimoji="0" lang="hr-H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6717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774720"/>
          </a:xfrm>
        </p:spPr>
        <p:txBody>
          <a:bodyPr>
            <a:normAutofit/>
          </a:bodyPr>
          <a:lstStyle/>
          <a:p>
            <a:pPr algn="ctr"/>
            <a:r>
              <a:rPr lang="hr-HR" sz="3600" b="1" dirty="0" smtClean="0"/>
              <a:t>hrvatski obrtnički sustav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829576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i="1" dirty="0" smtClean="0"/>
              <a:t>Zadatak:</a:t>
            </a:r>
          </a:p>
          <a:p>
            <a:pPr>
              <a:buFontTx/>
              <a:buChar char="-"/>
            </a:pPr>
            <a:r>
              <a:rPr lang="hr-HR" i="1" dirty="0" smtClean="0"/>
              <a:t>na stranici Obrtničke komore </a:t>
            </a:r>
            <a:r>
              <a:rPr lang="hr-HR" i="1" dirty="0" smtClean="0">
                <a:hlinkClick r:id="rId2"/>
              </a:rPr>
              <a:t>https://www.hok.hr</a:t>
            </a:r>
            <a:r>
              <a:rPr lang="hr-HR" i="1" dirty="0" smtClean="0">
                <a:hlinkClick r:id="rId2"/>
              </a:rPr>
              <a:t>/</a:t>
            </a:r>
            <a:r>
              <a:rPr lang="hr-HR" i="1" dirty="0" smtClean="0"/>
              <a:t> pronaći, pročitati i ispred svoje grupe prezentirati</a:t>
            </a:r>
          </a:p>
          <a:p>
            <a:pPr lvl="1">
              <a:buFontTx/>
              <a:buChar char="-"/>
            </a:pPr>
            <a:r>
              <a:rPr lang="hr-HR" i="1" dirty="0" smtClean="0"/>
              <a:t>prva grupa: Što su cehovi i čemu služe? Navesti nekoliko primjera.</a:t>
            </a:r>
          </a:p>
          <a:p>
            <a:pPr lvl="1">
              <a:buFontTx/>
              <a:buChar char="-"/>
            </a:pPr>
            <a:r>
              <a:rPr lang="hr-HR" i="1" dirty="0" smtClean="0"/>
              <a:t>druga grupa: Među uslugama Obrtničke komore izaberi tri i objasni ih.</a:t>
            </a:r>
          </a:p>
          <a:p>
            <a:pPr lvl="1">
              <a:buFontTx/>
              <a:buChar char="-"/>
            </a:pPr>
            <a:endParaRPr lang="hr-HR" i="1" dirty="0" smtClean="0"/>
          </a:p>
          <a:p>
            <a:pPr lvl="1">
              <a:buNone/>
            </a:pPr>
            <a:endParaRPr lang="hr-HR" i="1" dirty="0" smtClean="0"/>
          </a:p>
          <a:p>
            <a:pPr>
              <a:buNone/>
            </a:pPr>
            <a:endParaRPr lang="hr-HR" dirty="0" smtClean="0"/>
          </a:p>
          <a:p>
            <a:r>
              <a:rPr lang="hr-H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zbog</a:t>
            </a:r>
            <a:r>
              <a:rPr lang="vi-VN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vi-VN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usklađivanja i rješavanja </a:t>
            </a:r>
            <a:r>
              <a:rPr lang="vi-VN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gospodarske </a:t>
            </a:r>
            <a:r>
              <a:rPr lang="vi-VN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grane kojoj obrtnik pripada, obrtnici organiziraju svoj </a:t>
            </a:r>
            <a:r>
              <a:rPr lang="vi-VN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rad </a:t>
            </a:r>
            <a:r>
              <a:rPr lang="vi-VN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 sekcijama i </a:t>
            </a:r>
            <a:r>
              <a:rPr lang="vi-VN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cehovima</a:t>
            </a:r>
            <a:endParaRPr lang="hr-HR" sz="22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846158"/>
          </a:xfrm>
        </p:spPr>
        <p:txBody>
          <a:bodyPr>
            <a:normAutofit/>
          </a:bodyPr>
          <a:lstStyle/>
          <a:p>
            <a:pPr algn="ctr"/>
            <a:r>
              <a:rPr lang="hr-HR" sz="3600" b="1" dirty="0" smtClean="0"/>
              <a:t>hrvatska obrtnička komora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643866" cy="52864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sz="2800" b="1" dirty="0" smtClean="0"/>
              <a:t>USLUGE</a:t>
            </a:r>
            <a:endParaRPr lang="hr-HR" sz="2800" b="1" dirty="0"/>
          </a:p>
          <a:p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pogodnosti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kod dobavljača roba i usluga  </a:t>
            </a:r>
          </a:p>
          <a:p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besplatni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savjeti o poslovanju</a:t>
            </a:r>
          </a:p>
          <a:p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usluge rješavanje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sporova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informacije i savjeti vezani uz redovno i </a:t>
            </a:r>
            <a:r>
              <a:rPr lang="hr-HR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cjeloživotno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 strukovno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obrazovanje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licenciranje radionica</a:t>
            </a:r>
          </a:p>
          <a:p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provedba majstorskih ispita i ispita o stručnoj osposobljenosti</a:t>
            </a:r>
          </a:p>
          <a:p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povoljniji nastup na sajmovima</a:t>
            </a:r>
          </a:p>
          <a:p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besplatna objava web stranice</a:t>
            </a:r>
          </a:p>
          <a:p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organizacija poslovnih razgovora s mogućim stranim partnerima</a:t>
            </a:r>
          </a:p>
          <a:p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seminari i edukacije</a:t>
            </a:r>
          </a:p>
          <a:p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upis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u bazu obrta, burza ponude i potražnje</a:t>
            </a:r>
          </a:p>
          <a:p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digitalno poslovanje (</a:t>
            </a:r>
            <a:r>
              <a:rPr lang="hr-HR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online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 obrasci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287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846158"/>
          </a:xfrm>
        </p:spPr>
        <p:txBody>
          <a:bodyPr>
            <a:normAutofit/>
          </a:bodyPr>
          <a:lstStyle/>
          <a:p>
            <a:pPr algn="ctr"/>
            <a:r>
              <a:rPr lang="hr-HR" sz="3600" b="1" dirty="0" smtClean="0"/>
              <a:t>hrvatska obrtnička komora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vi-V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ZADACI</a:t>
            </a:r>
          </a:p>
          <a:p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promicanje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obrta i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obrtništva 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zastupanje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interesa obrtnika pred državnim tijelima u oblikovanju gospodarskog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sustava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osnutak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povjerenstava za polaganje pomoćničkih i majstorskih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ispita 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osnutak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arbitražnog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vijeća 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vođenje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knjige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obrtnika 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vođenje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evidencije ugovora o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nauku 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pružanje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pomoći obrtnicima prilikom osnutka i poslovanja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obrta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6874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https://www.hok.hr</a:t>
            </a:r>
            <a:r>
              <a:rPr lang="hr-HR" dirty="0" smtClean="0">
                <a:hlinkClick r:id="rId2"/>
              </a:rPr>
              <a:t>/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768074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109</TotalTime>
  <Words>200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UPOZNAVANJE S OBRTNIČKIM SUSTAVOM</vt:lpstr>
      <vt:lpstr>Vrijeme potrebno za planirane aktivnosti</vt:lpstr>
      <vt:lpstr>hrvatski obrtnički sustav</vt:lpstr>
      <vt:lpstr>hrvatska obrtnička komora</vt:lpstr>
      <vt:lpstr>hrvatska obrtnička komora</vt:lpstr>
      <vt:lpstr>literatura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T: 1  PN: 3 UPOZNAVANJE S OBRTNIČKIM SUSTAVOM</dc:title>
  <dc:creator>knjiznica4</dc:creator>
  <cp:lastModifiedBy>Onako</cp:lastModifiedBy>
  <cp:revision>10</cp:revision>
  <dcterms:created xsi:type="dcterms:W3CDTF">2018-12-05T07:52:51Z</dcterms:created>
  <dcterms:modified xsi:type="dcterms:W3CDTF">2018-12-11T17:12:34Z</dcterms:modified>
</cp:coreProperties>
</file>