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64" r:id="rId3"/>
    <p:sldId id="257" r:id="rId4"/>
    <p:sldId id="258" r:id="rId5"/>
    <p:sldId id="26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70E41-D704-4367-9CD3-8831E8016521}" type="datetimeFigureOut">
              <a:rPr lang="en-US" smtClean="0"/>
              <a:t>12-Dec-18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5E52CA5-5CAE-46D6-BCC1-4B590D611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08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70E41-D704-4367-9CD3-8831E8016521}" type="datetimeFigureOut">
              <a:rPr lang="en-US" smtClean="0"/>
              <a:t>12-Dec-18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5E52CA5-5CAE-46D6-BCC1-4B590D611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52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70E41-D704-4367-9CD3-8831E8016521}" type="datetimeFigureOut">
              <a:rPr lang="en-US" smtClean="0"/>
              <a:t>12-Dec-18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5E52CA5-5CAE-46D6-BCC1-4B590D611A0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4825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70E41-D704-4367-9CD3-8831E8016521}" type="datetimeFigureOut">
              <a:rPr lang="en-US" smtClean="0"/>
              <a:t>12-Dec-18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5E52CA5-5CAE-46D6-BCC1-4B590D611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463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70E41-D704-4367-9CD3-8831E8016521}" type="datetimeFigureOut">
              <a:rPr lang="en-US" smtClean="0"/>
              <a:t>12-Dec-18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5E52CA5-5CAE-46D6-BCC1-4B590D611A0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72156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70E41-D704-4367-9CD3-8831E8016521}" type="datetimeFigureOut">
              <a:rPr lang="en-US" smtClean="0"/>
              <a:t>12-Dec-18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5E52CA5-5CAE-46D6-BCC1-4B590D611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1395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70E41-D704-4367-9CD3-8831E8016521}" type="datetimeFigureOut">
              <a:rPr lang="en-US" smtClean="0"/>
              <a:t>12-Dec-18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52CA5-5CAE-46D6-BCC1-4B590D611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5348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70E41-D704-4367-9CD3-8831E8016521}" type="datetimeFigureOut">
              <a:rPr lang="en-US" smtClean="0"/>
              <a:t>12-Dec-18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52CA5-5CAE-46D6-BCC1-4B590D611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19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70E41-D704-4367-9CD3-8831E8016521}" type="datetimeFigureOut">
              <a:rPr lang="en-US" smtClean="0"/>
              <a:t>12-Dec-18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52CA5-5CAE-46D6-BCC1-4B590D611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475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70E41-D704-4367-9CD3-8831E8016521}" type="datetimeFigureOut">
              <a:rPr lang="en-US" smtClean="0"/>
              <a:t>12-Dec-18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5E52CA5-5CAE-46D6-BCC1-4B590D611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500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70E41-D704-4367-9CD3-8831E8016521}" type="datetimeFigureOut">
              <a:rPr lang="en-US" smtClean="0"/>
              <a:t>12-Dec-18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5E52CA5-5CAE-46D6-BCC1-4B590D611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984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70E41-D704-4367-9CD3-8831E8016521}" type="datetimeFigureOut">
              <a:rPr lang="en-US" smtClean="0"/>
              <a:t>12-Dec-18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5E52CA5-5CAE-46D6-BCC1-4B590D611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52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70E41-D704-4367-9CD3-8831E8016521}" type="datetimeFigureOut">
              <a:rPr lang="en-US" smtClean="0"/>
              <a:t>12-Dec-18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52CA5-5CAE-46D6-BCC1-4B590D611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25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70E41-D704-4367-9CD3-8831E8016521}" type="datetimeFigureOut">
              <a:rPr lang="en-US" smtClean="0"/>
              <a:t>12-Dec-18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52CA5-5CAE-46D6-BCC1-4B590D611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763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70E41-D704-4367-9CD3-8831E8016521}" type="datetimeFigureOut">
              <a:rPr lang="en-US" smtClean="0"/>
              <a:t>12-Dec-18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52CA5-5CAE-46D6-BCC1-4B590D611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242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70E41-D704-4367-9CD3-8831E8016521}" type="datetimeFigureOut">
              <a:rPr lang="en-US" smtClean="0"/>
              <a:t>12-Dec-18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5E52CA5-5CAE-46D6-BCC1-4B590D611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6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70E41-D704-4367-9CD3-8831E8016521}" type="datetimeFigureOut">
              <a:rPr lang="en-US" smtClean="0"/>
              <a:t>12-Dec-18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5E52CA5-5CAE-46D6-BCC1-4B590D611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055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hyperlink" Target="http://www.hok.hr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FC4C0FD-2C70-4A0C-9EF9-563EBF0427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4CB8A42-F75C-4DD6-A1F3-2EF5F5F2A2BF}"/>
              </a:ext>
            </a:extLst>
          </p:cNvPr>
          <p:cNvSpPr txBox="1"/>
          <p:nvPr/>
        </p:nvSpPr>
        <p:spPr>
          <a:xfrm>
            <a:off x="3684656" y="100711"/>
            <a:ext cx="73019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solidFill>
                  <a:schemeClr val="accent3"/>
                </a:solidFill>
              </a:rPr>
              <a:t>Obrazovanje</a:t>
            </a:r>
            <a:r>
              <a:rPr lang="en-US" sz="5400" dirty="0">
                <a:solidFill>
                  <a:schemeClr val="accent3"/>
                </a:solidFill>
              </a:rPr>
              <a:t> u </a:t>
            </a:r>
            <a:r>
              <a:rPr lang="en-US" sz="5400" dirty="0" err="1">
                <a:solidFill>
                  <a:schemeClr val="accent3"/>
                </a:solidFill>
              </a:rPr>
              <a:t>obrtu</a:t>
            </a:r>
            <a:endParaRPr lang="en-US" sz="54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379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95F57-D432-4A1E-BCD0-D2FD2FD4C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9986" y="319310"/>
            <a:ext cx="8911687" cy="1280890"/>
          </a:xfrm>
        </p:spPr>
        <p:txBody>
          <a:bodyPr/>
          <a:lstStyle/>
          <a:p>
            <a:pPr algn="ctr"/>
            <a:r>
              <a:rPr lang="en-US" dirty="0" err="1">
                <a:solidFill>
                  <a:schemeClr val="accent3"/>
                </a:solidFill>
              </a:rPr>
              <a:t>Što</a:t>
            </a:r>
            <a:r>
              <a:rPr lang="en-US" dirty="0">
                <a:solidFill>
                  <a:schemeClr val="accent3"/>
                </a:solidFill>
              </a:rPr>
              <a:t> je to </a:t>
            </a:r>
            <a:r>
              <a:rPr lang="en-US" dirty="0" err="1">
                <a:solidFill>
                  <a:schemeClr val="accent3"/>
                </a:solidFill>
              </a:rPr>
              <a:t>obrt</a:t>
            </a:r>
            <a:r>
              <a:rPr lang="en-US" dirty="0">
                <a:solidFill>
                  <a:schemeClr val="accent3"/>
                </a:solidFill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E426B-EEB5-4FF5-B544-8F2E807D6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4286" y="1404730"/>
            <a:ext cx="10903158" cy="5320747"/>
          </a:xfrm>
        </p:spPr>
        <p:txBody>
          <a:bodyPr>
            <a:normAutofit/>
          </a:bodyPr>
          <a:lstStyle/>
          <a:p>
            <a:r>
              <a:rPr lang="en-US" dirty="0" err="1"/>
              <a:t>Zakon</a:t>
            </a:r>
            <a:r>
              <a:rPr lang="en-US" dirty="0"/>
              <a:t> o </a:t>
            </a:r>
            <a:r>
              <a:rPr lang="en-US" dirty="0" err="1"/>
              <a:t>obrtu</a:t>
            </a:r>
            <a:r>
              <a:rPr lang="en-US" dirty="0"/>
              <a:t> RH </a:t>
            </a:r>
            <a:r>
              <a:rPr lang="en-US" dirty="0" err="1"/>
              <a:t>definira</a:t>
            </a:r>
            <a:r>
              <a:rPr lang="en-US" dirty="0"/>
              <a:t> </a:t>
            </a:r>
            <a:r>
              <a:rPr lang="en-US" dirty="0" err="1"/>
              <a:t>obrt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“</a:t>
            </a:r>
            <a:r>
              <a:rPr lang="en-US" dirty="0" err="1"/>
              <a:t>samostalno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trajno</a:t>
            </a:r>
            <a:r>
              <a:rPr lang="en-US" dirty="0"/>
              <a:t> </a:t>
            </a:r>
            <a:r>
              <a:rPr lang="en-US" dirty="0" err="1"/>
              <a:t>obavljanje</a:t>
            </a:r>
            <a:r>
              <a:rPr lang="en-US" dirty="0"/>
              <a:t> </a:t>
            </a:r>
            <a:r>
              <a:rPr lang="en-US" dirty="0" err="1"/>
              <a:t>dopuštenih</a:t>
            </a:r>
            <a:r>
              <a:rPr lang="en-US" dirty="0"/>
              <a:t> </a:t>
            </a:r>
            <a:r>
              <a:rPr lang="en-US" dirty="0" err="1"/>
              <a:t>gospodarskih</a:t>
            </a:r>
            <a:r>
              <a:rPr lang="en-US" dirty="0"/>
              <a:t> </a:t>
            </a:r>
            <a:r>
              <a:rPr lang="en-US" dirty="0" err="1"/>
              <a:t>djelatnosti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fizičke</a:t>
            </a:r>
            <a:r>
              <a:rPr lang="en-US" dirty="0"/>
              <a:t> </a:t>
            </a:r>
            <a:r>
              <a:rPr lang="en-US" dirty="0" err="1"/>
              <a:t>osobe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svrhom</a:t>
            </a:r>
            <a:r>
              <a:rPr lang="en-US" dirty="0"/>
              <a:t> </a:t>
            </a:r>
            <a:r>
              <a:rPr lang="en-US" dirty="0" err="1"/>
              <a:t>postizanja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ostvaruje</a:t>
            </a:r>
            <a:r>
              <a:rPr lang="en-US" dirty="0"/>
              <a:t> </a:t>
            </a:r>
            <a:r>
              <a:rPr lang="en-US" dirty="0" err="1"/>
              <a:t>proizvodnjom</a:t>
            </a:r>
            <a:r>
              <a:rPr lang="en-US" dirty="0"/>
              <a:t>, </a:t>
            </a:r>
            <a:r>
              <a:rPr lang="en-US" dirty="0" err="1"/>
              <a:t>prometom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pružanjem</a:t>
            </a:r>
            <a:r>
              <a:rPr lang="en-US" dirty="0"/>
              <a:t> </a:t>
            </a:r>
            <a:r>
              <a:rPr lang="en-US" dirty="0" err="1"/>
              <a:t>usluge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”. </a:t>
            </a:r>
          </a:p>
          <a:p>
            <a:endParaRPr lang="en-US" dirty="0"/>
          </a:p>
          <a:p>
            <a:r>
              <a:rPr lang="en-US" dirty="0" err="1"/>
              <a:t>Razlikujemo</a:t>
            </a:r>
            <a:r>
              <a:rPr lang="en-US" dirty="0"/>
              <a:t> tri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obrta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+mj-lt"/>
              <a:buAutoNum type="arabicPeriod"/>
            </a:pPr>
            <a:r>
              <a:rPr lang="en-US" sz="2400" b="1" dirty="0" err="1">
                <a:solidFill>
                  <a:schemeClr val="accent3"/>
                </a:solidFill>
              </a:rPr>
              <a:t>Slobodni</a:t>
            </a:r>
            <a:r>
              <a:rPr lang="en-US" sz="2400" b="1" dirty="0">
                <a:solidFill>
                  <a:schemeClr val="accent3"/>
                </a:solidFill>
              </a:rPr>
              <a:t> </a:t>
            </a:r>
            <a:r>
              <a:rPr lang="en-US" sz="2400" b="1" dirty="0" err="1">
                <a:solidFill>
                  <a:schemeClr val="accent3"/>
                </a:solidFill>
              </a:rPr>
              <a:t>obrti</a:t>
            </a:r>
            <a:r>
              <a:rPr lang="en-US" sz="2400" b="1" dirty="0">
                <a:solidFill>
                  <a:schemeClr val="accent3"/>
                </a:solidFill>
              </a:rPr>
              <a:t>- </a:t>
            </a:r>
            <a:r>
              <a:rPr lang="en-US" dirty="0"/>
              <a:t>za </a:t>
            </a:r>
            <a:r>
              <a:rPr lang="en-US" dirty="0" err="1"/>
              <a:t>koje</a:t>
            </a:r>
            <a:r>
              <a:rPr lang="en-US" dirty="0"/>
              <a:t> se ne </a:t>
            </a:r>
            <a:r>
              <a:rPr lang="en-US" dirty="0" err="1"/>
              <a:t>traži</a:t>
            </a:r>
            <a:r>
              <a:rPr lang="en-US" dirty="0"/>
              <a:t> </a:t>
            </a:r>
            <a:r>
              <a:rPr lang="en-US" dirty="0" err="1"/>
              <a:t>propisana</a:t>
            </a:r>
            <a:r>
              <a:rPr lang="en-US" dirty="0"/>
              <a:t> </a:t>
            </a:r>
            <a:r>
              <a:rPr lang="en-US" dirty="0" err="1"/>
              <a:t>stručna</a:t>
            </a:r>
            <a:r>
              <a:rPr lang="en-US" dirty="0"/>
              <a:t> </a:t>
            </a:r>
            <a:r>
              <a:rPr lang="en-US" dirty="0" err="1"/>
              <a:t>sprema</a:t>
            </a:r>
            <a:r>
              <a:rPr lang="en-US" dirty="0"/>
              <a:t>. </a:t>
            </a:r>
          </a:p>
          <a:p>
            <a:pPr>
              <a:buFont typeface="+mj-lt"/>
              <a:buAutoNum type="arabicPeriod"/>
            </a:pPr>
            <a:endParaRPr lang="en-US" dirty="0"/>
          </a:p>
          <a:p>
            <a:pPr>
              <a:buFont typeface="+mj-lt"/>
              <a:buAutoNum type="arabicPeriod"/>
            </a:pPr>
            <a:r>
              <a:rPr lang="en-US" sz="2400" b="1" dirty="0" err="1">
                <a:solidFill>
                  <a:schemeClr val="accent3"/>
                </a:solidFill>
              </a:rPr>
              <a:t>Vezani</a:t>
            </a:r>
            <a:r>
              <a:rPr lang="en-US" sz="2400" b="1" dirty="0">
                <a:solidFill>
                  <a:schemeClr val="accent3"/>
                </a:solidFill>
              </a:rPr>
              <a:t> </a:t>
            </a:r>
            <a:r>
              <a:rPr lang="en-US" sz="2400" b="1" dirty="0" err="1">
                <a:solidFill>
                  <a:schemeClr val="accent3"/>
                </a:solidFill>
              </a:rPr>
              <a:t>obrti</a:t>
            </a:r>
            <a:r>
              <a:rPr lang="en-US" sz="2400" b="1" dirty="0">
                <a:solidFill>
                  <a:schemeClr val="accent3"/>
                </a:solidFill>
              </a:rPr>
              <a:t>- </a:t>
            </a:r>
            <a:r>
              <a:rPr lang="en-US" dirty="0"/>
              <a:t>za </a:t>
            </a:r>
            <a:r>
              <a:rPr lang="en-US" dirty="0" err="1"/>
              <a:t>čije</a:t>
            </a:r>
            <a:r>
              <a:rPr lang="en-US" dirty="0"/>
              <a:t> se </a:t>
            </a:r>
            <a:r>
              <a:rPr lang="en-US" dirty="0" err="1"/>
              <a:t>obavljanje</a:t>
            </a:r>
            <a:r>
              <a:rPr lang="en-US" dirty="0"/>
              <a:t>, </a:t>
            </a:r>
            <a:r>
              <a:rPr lang="en-US" dirty="0" err="1"/>
              <a:t>osim</a:t>
            </a:r>
            <a:r>
              <a:rPr lang="en-US" dirty="0"/>
              <a:t> </a:t>
            </a:r>
            <a:r>
              <a:rPr lang="en-US" dirty="0" err="1"/>
              <a:t>općih</a:t>
            </a:r>
            <a:r>
              <a:rPr lang="en-US" dirty="0"/>
              <a:t> </a:t>
            </a:r>
            <a:r>
              <a:rPr lang="en-US" dirty="0" err="1"/>
              <a:t>uvjeta</a:t>
            </a:r>
            <a:r>
              <a:rPr lang="en-US" dirty="0"/>
              <a:t>, </a:t>
            </a:r>
            <a:r>
              <a:rPr lang="en-US" dirty="0" err="1"/>
              <a:t>traži</a:t>
            </a:r>
            <a:r>
              <a:rPr lang="en-US" dirty="0"/>
              <a:t> </a:t>
            </a:r>
            <a:r>
              <a:rPr lang="en-US" dirty="0" err="1"/>
              <a:t>ispit</a:t>
            </a:r>
            <a:r>
              <a:rPr lang="en-US" dirty="0"/>
              <a:t> o </a:t>
            </a:r>
            <a:r>
              <a:rPr lang="en-US" dirty="0" err="1"/>
              <a:t>stručnoj</a:t>
            </a:r>
            <a:r>
              <a:rPr lang="en-US" dirty="0"/>
              <a:t> </a:t>
            </a:r>
            <a:r>
              <a:rPr lang="en-US" dirty="0" err="1"/>
              <a:t>osposobljenosti</a:t>
            </a:r>
            <a:r>
              <a:rPr lang="en-US" dirty="0"/>
              <a:t>, </a:t>
            </a:r>
            <a:r>
              <a:rPr lang="en-US" b="1" dirty="0" err="1"/>
              <a:t>odgovarajuća</a:t>
            </a:r>
            <a:r>
              <a:rPr lang="en-US" b="1" dirty="0"/>
              <a:t> </a:t>
            </a:r>
            <a:r>
              <a:rPr lang="en-US" b="1" dirty="0" err="1"/>
              <a:t>srednja</a:t>
            </a:r>
            <a:r>
              <a:rPr lang="en-US" b="1" dirty="0"/>
              <a:t> </a:t>
            </a:r>
            <a:r>
              <a:rPr lang="en-US" b="1" dirty="0" err="1"/>
              <a:t>stručna</a:t>
            </a:r>
            <a:r>
              <a:rPr lang="en-US" b="1" dirty="0"/>
              <a:t> </a:t>
            </a:r>
            <a:r>
              <a:rPr lang="en-US" b="1" dirty="0" err="1"/>
              <a:t>sprema</a:t>
            </a:r>
            <a:r>
              <a:rPr lang="en-US" b="1" dirty="0"/>
              <a:t> </a:t>
            </a:r>
            <a:r>
              <a:rPr lang="en-US" b="1" dirty="0" err="1"/>
              <a:t>ili</a:t>
            </a:r>
            <a:r>
              <a:rPr lang="en-US" b="1" dirty="0"/>
              <a:t> </a:t>
            </a:r>
            <a:r>
              <a:rPr lang="en-US" b="1" dirty="0" err="1"/>
              <a:t>majstorski</a:t>
            </a:r>
            <a:r>
              <a:rPr lang="en-US" b="1" dirty="0"/>
              <a:t> </a:t>
            </a:r>
            <a:r>
              <a:rPr lang="en-US" b="1" dirty="0" err="1"/>
              <a:t>ispit</a:t>
            </a:r>
            <a:r>
              <a:rPr lang="en-US" b="1" dirty="0"/>
              <a:t>.</a:t>
            </a:r>
          </a:p>
          <a:p>
            <a:pPr>
              <a:buFont typeface="+mj-lt"/>
              <a:buAutoNum type="arabicPeriod"/>
            </a:pPr>
            <a:endParaRPr lang="en-US" b="1" dirty="0"/>
          </a:p>
          <a:p>
            <a:pPr>
              <a:buFont typeface="+mj-lt"/>
              <a:buAutoNum type="arabicPeriod"/>
            </a:pPr>
            <a:r>
              <a:rPr lang="en-US" sz="2400" b="1" dirty="0" err="1">
                <a:solidFill>
                  <a:schemeClr val="accent3"/>
                </a:solidFill>
              </a:rPr>
              <a:t>Povlašteni</a:t>
            </a:r>
            <a:r>
              <a:rPr lang="en-US" sz="2400" b="1" dirty="0">
                <a:solidFill>
                  <a:schemeClr val="accent3"/>
                </a:solidFill>
              </a:rPr>
              <a:t> </a:t>
            </a:r>
            <a:r>
              <a:rPr lang="en-US" sz="2400" b="1" dirty="0" err="1">
                <a:solidFill>
                  <a:schemeClr val="accent3"/>
                </a:solidFill>
              </a:rPr>
              <a:t>obrti</a:t>
            </a:r>
            <a:r>
              <a:rPr lang="en-US" sz="2400" b="1" dirty="0">
                <a:solidFill>
                  <a:schemeClr val="accent3"/>
                </a:solidFill>
              </a:rPr>
              <a:t>- </a:t>
            </a:r>
            <a:r>
              <a:rPr lang="en-US" dirty="0"/>
              <a:t>za </a:t>
            </a:r>
            <a:r>
              <a:rPr lang="en-US" dirty="0" err="1"/>
              <a:t>čije</a:t>
            </a:r>
            <a:r>
              <a:rPr lang="en-US" dirty="0"/>
              <a:t> je </a:t>
            </a:r>
            <a:r>
              <a:rPr lang="en-US" dirty="0" err="1"/>
              <a:t>obavljanje</a:t>
            </a:r>
            <a:r>
              <a:rPr lang="en-US" dirty="0"/>
              <a:t> </a:t>
            </a:r>
            <a:r>
              <a:rPr lang="en-US" dirty="0" err="1"/>
              <a:t>potrebna</a:t>
            </a:r>
            <a:r>
              <a:rPr lang="en-US" dirty="0"/>
              <a:t> </a:t>
            </a:r>
            <a:r>
              <a:rPr lang="en-US" dirty="0" err="1"/>
              <a:t>povlastica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izdaje</a:t>
            </a:r>
            <a:r>
              <a:rPr lang="en-US" dirty="0"/>
              <a:t> </a:t>
            </a:r>
            <a:r>
              <a:rPr lang="en-US" dirty="0" err="1"/>
              <a:t>nadležno</a:t>
            </a:r>
            <a:r>
              <a:rPr lang="en-US" dirty="0"/>
              <a:t> </a:t>
            </a:r>
            <a:r>
              <a:rPr lang="en-US" dirty="0" err="1"/>
              <a:t>ministarstvo</a:t>
            </a:r>
            <a:r>
              <a:rPr lang="en-US" dirty="0"/>
              <a:t>, </a:t>
            </a:r>
            <a:r>
              <a:rPr lang="en-US" dirty="0" err="1"/>
              <a:t>ovisno</a:t>
            </a:r>
            <a:r>
              <a:rPr lang="en-US" dirty="0"/>
              <a:t> o </a:t>
            </a:r>
            <a:r>
              <a:rPr lang="en-US" dirty="0" err="1"/>
              <a:t>djelatnosti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571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DBE15-9E67-4BB4-AE4D-A8877162C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609601"/>
            <a:ext cx="9404723" cy="1400530"/>
          </a:xfrm>
        </p:spPr>
        <p:txBody>
          <a:bodyPr/>
          <a:lstStyle/>
          <a:p>
            <a:pPr algn="ctr"/>
            <a:r>
              <a:rPr lang="en-US" dirty="0" err="1">
                <a:solidFill>
                  <a:schemeClr val="accent3"/>
                </a:solidFill>
              </a:rPr>
              <a:t>Majstorski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err="1">
                <a:solidFill>
                  <a:schemeClr val="accent3"/>
                </a:solidFill>
              </a:rPr>
              <a:t>ispit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C5C6F-D888-4FE1-B474-E47DF1B34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7051" y="1615597"/>
            <a:ext cx="10611610" cy="4930977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err="1"/>
              <a:t>Majstorsko</a:t>
            </a:r>
            <a:r>
              <a:rPr lang="en-US" sz="1800" dirty="0"/>
              <a:t> </a:t>
            </a:r>
            <a:r>
              <a:rPr lang="en-US" sz="1800" dirty="0" err="1"/>
              <a:t>zvanje</a:t>
            </a:r>
            <a:r>
              <a:rPr lang="en-US" sz="1800" dirty="0"/>
              <a:t> </a:t>
            </a:r>
            <a:r>
              <a:rPr lang="en-US" sz="1800" dirty="0" err="1"/>
              <a:t>stječe</a:t>
            </a:r>
            <a:r>
              <a:rPr lang="en-US" sz="1800" dirty="0"/>
              <a:t> se </a:t>
            </a:r>
            <a:r>
              <a:rPr lang="en-US" sz="1800" dirty="0" err="1"/>
              <a:t>polaganjem</a:t>
            </a:r>
            <a:r>
              <a:rPr lang="en-US" sz="1800" dirty="0"/>
              <a:t> </a:t>
            </a:r>
            <a:r>
              <a:rPr lang="en-US" sz="1800" dirty="0" err="1"/>
              <a:t>majstorskog</a:t>
            </a:r>
            <a:r>
              <a:rPr lang="en-US" sz="1800" dirty="0"/>
              <a:t> </a:t>
            </a:r>
            <a:r>
              <a:rPr lang="en-US" sz="1800" dirty="0" err="1"/>
              <a:t>ispita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upisuje</a:t>
            </a:r>
            <a:r>
              <a:rPr lang="en-US" sz="1800" dirty="0"/>
              <a:t> se u </a:t>
            </a:r>
            <a:r>
              <a:rPr lang="en-US" sz="1800" dirty="0" err="1"/>
              <a:t>radnu</a:t>
            </a:r>
            <a:r>
              <a:rPr lang="en-US" sz="1800" dirty="0"/>
              <a:t> </a:t>
            </a:r>
            <a:r>
              <a:rPr lang="en-US" sz="1800" dirty="0" err="1"/>
              <a:t>knjižicu</a:t>
            </a:r>
            <a:r>
              <a:rPr lang="en-US" sz="1800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Majstorska</a:t>
            </a:r>
            <a:r>
              <a:rPr lang="en-US" dirty="0"/>
              <a:t> diploma </a:t>
            </a:r>
            <a:r>
              <a:rPr lang="en-US" dirty="0" err="1"/>
              <a:t>omogućuje</a:t>
            </a:r>
            <a:r>
              <a:rPr lang="en-US" dirty="0"/>
              <a:t> </a:t>
            </a:r>
            <a:r>
              <a:rPr lang="en-US" dirty="0" err="1"/>
              <a:t>samostalno</a:t>
            </a:r>
            <a:r>
              <a:rPr lang="en-US" dirty="0"/>
              <a:t> </a:t>
            </a:r>
            <a:r>
              <a:rPr lang="en-US" dirty="0" err="1"/>
              <a:t>otvaranje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vođenje</a:t>
            </a:r>
            <a:r>
              <a:rPr lang="en-US" dirty="0"/>
              <a:t> </a:t>
            </a:r>
            <a:r>
              <a:rPr lang="en-US" dirty="0" err="1"/>
              <a:t>obrta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vođenje</a:t>
            </a:r>
            <a:r>
              <a:rPr lang="en-US" dirty="0"/>
              <a:t> </a:t>
            </a:r>
            <a:r>
              <a:rPr lang="en-US" dirty="0" err="1"/>
              <a:t>obrta</a:t>
            </a:r>
            <a:r>
              <a:rPr lang="en-US" dirty="0"/>
              <a:t> za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obrtnika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lakše</a:t>
            </a:r>
            <a:r>
              <a:rPr lang="en-US" dirty="0"/>
              <a:t> </a:t>
            </a:r>
            <a:r>
              <a:rPr lang="en-US" dirty="0" err="1"/>
              <a:t>zapošljavanje</a:t>
            </a:r>
            <a:r>
              <a:rPr lang="en-US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algn="just"/>
            <a:endParaRPr lang="en-US" sz="1800" dirty="0"/>
          </a:p>
          <a:p>
            <a:r>
              <a:rPr lang="en-US" dirty="0"/>
              <a:t>Za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ispitu</a:t>
            </a:r>
            <a:r>
              <a:rPr lang="en-US" dirty="0"/>
              <a:t> </a:t>
            </a:r>
            <a:r>
              <a:rPr lang="en-US" dirty="0" err="1"/>
              <a:t>potrebno</a:t>
            </a:r>
            <a:r>
              <a:rPr lang="en-US" dirty="0"/>
              <a:t> je </a:t>
            </a:r>
            <a:r>
              <a:rPr lang="en-US" dirty="0" err="1"/>
              <a:t>priložiti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Prijavnicu</a:t>
            </a:r>
            <a:r>
              <a:rPr lang="en-US" dirty="0"/>
              <a:t> za </a:t>
            </a:r>
            <a:r>
              <a:rPr lang="en-US" dirty="0" err="1"/>
              <a:t>ispit</a:t>
            </a: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Svjedodžbe</a:t>
            </a:r>
            <a:r>
              <a:rPr lang="en-US" dirty="0"/>
              <a:t> o </a:t>
            </a:r>
            <a:r>
              <a:rPr lang="en-US" dirty="0" err="1"/>
              <a:t>pomoćničkom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završnom</a:t>
            </a:r>
            <a:r>
              <a:rPr lang="en-US" dirty="0"/>
              <a:t> </a:t>
            </a:r>
            <a:r>
              <a:rPr lang="en-US" dirty="0" err="1"/>
              <a:t>ispitu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Dokaz</a:t>
            </a:r>
            <a:r>
              <a:rPr lang="en-US" dirty="0"/>
              <a:t> o </a:t>
            </a:r>
            <a:r>
              <a:rPr lang="en-US" dirty="0" err="1"/>
              <a:t>ispunjavanju</a:t>
            </a:r>
            <a:r>
              <a:rPr lang="en-US" dirty="0"/>
              <a:t> </a:t>
            </a:r>
            <a:r>
              <a:rPr lang="en-US" dirty="0" err="1"/>
              <a:t>uvjeta</a:t>
            </a:r>
            <a:r>
              <a:rPr lang="en-US" dirty="0"/>
              <a:t> o </a:t>
            </a:r>
            <a:r>
              <a:rPr lang="en-US" dirty="0" err="1"/>
              <a:t>radnom</a:t>
            </a:r>
            <a:r>
              <a:rPr lang="en-US" dirty="0"/>
              <a:t> </a:t>
            </a:r>
            <a:r>
              <a:rPr lang="en-US" dirty="0" err="1"/>
              <a:t>iskustvu</a:t>
            </a:r>
            <a:r>
              <a:rPr lang="en-US" dirty="0"/>
              <a:t> (</a:t>
            </a:r>
            <a:r>
              <a:rPr lang="en-US" dirty="0" err="1"/>
              <a:t>preslika</a:t>
            </a:r>
            <a:r>
              <a:rPr lang="en-US" dirty="0"/>
              <a:t> </a:t>
            </a:r>
            <a:r>
              <a:rPr lang="en-US" dirty="0" err="1"/>
              <a:t>radne</a:t>
            </a:r>
            <a:r>
              <a:rPr lang="en-US" dirty="0"/>
              <a:t> </a:t>
            </a:r>
            <a:r>
              <a:rPr lang="en-US" dirty="0" err="1"/>
              <a:t>knjižice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potvrda</a:t>
            </a:r>
            <a:r>
              <a:rPr lang="en-US" dirty="0"/>
              <a:t> o </a:t>
            </a:r>
            <a:r>
              <a:rPr lang="en-US" dirty="0" err="1"/>
              <a:t>radnom</a:t>
            </a:r>
            <a:r>
              <a:rPr lang="en-US" dirty="0"/>
              <a:t> </a:t>
            </a:r>
            <a:r>
              <a:rPr lang="en-US" dirty="0" err="1"/>
              <a:t>iskustvu</a:t>
            </a:r>
            <a:r>
              <a:rPr lang="en-US" dirty="0"/>
              <a:t> u </a:t>
            </a:r>
            <a:r>
              <a:rPr lang="en-US" dirty="0" err="1"/>
              <a:t>zanimanju</a:t>
            </a:r>
            <a:r>
              <a:rPr lang="en-US" dirty="0"/>
              <a:t> za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ispit</a:t>
            </a:r>
            <a:r>
              <a:rPr lang="en-US" dirty="0"/>
              <a:t> </a:t>
            </a:r>
            <a:r>
              <a:rPr lang="en-US" dirty="0" err="1"/>
              <a:t>polaže</a:t>
            </a:r>
            <a:r>
              <a:rPr lang="en-US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Rodni</a:t>
            </a:r>
            <a:r>
              <a:rPr lang="en-US" dirty="0"/>
              <a:t> list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Potvrdu</a:t>
            </a:r>
            <a:r>
              <a:rPr lang="en-US" dirty="0"/>
              <a:t> o </a:t>
            </a:r>
            <a:r>
              <a:rPr lang="en-US" dirty="0" err="1"/>
              <a:t>radnom</a:t>
            </a:r>
            <a:r>
              <a:rPr lang="en-US" dirty="0"/>
              <a:t> </a:t>
            </a:r>
            <a:r>
              <a:rPr lang="en-US" dirty="0" err="1"/>
              <a:t>iskustvu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izdaje</a:t>
            </a:r>
            <a:r>
              <a:rPr lang="en-US" dirty="0"/>
              <a:t> </a:t>
            </a:r>
            <a:r>
              <a:rPr lang="en-US" dirty="0" err="1"/>
              <a:t>poslodavac</a:t>
            </a:r>
            <a:r>
              <a:rPr lang="en-US" dirty="0"/>
              <a:t> a </a:t>
            </a:r>
            <a:r>
              <a:rPr lang="en-US" dirty="0" err="1"/>
              <a:t>ovjerava</a:t>
            </a:r>
            <a:r>
              <a:rPr lang="en-US" dirty="0"/>
              <a:t> se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javnog</a:t>
            </a:r>
            <a:r>
              <a:rPr lang="en-US" dirty="0"/>
              <a:t> </a:t>
            </a:r>
            <a:r>
              <a:rPr lang="en-US" dirty="0" err="1"/>
              <a:t>bilježnika</a:t>
            </a:r>
            <a:r>
              <a:rPr lang="en-US" dirty="0"/>
              <a:t>.</a:t>
            </a:r>
          </a:p>
          <a:p>
            <a:pPr algn="just"/>
            <a:endParaRPr lang="en-US" sz="1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02F46D-47EB-4840-8DFC-C60CED216E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0643" y="2650849"/>
            <a:ext cx="4184306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039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19267-31C7-4884-A49D-516128475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8476" y="318052"/>
            <a:ext cx="10578480" cy="1400530"/>
          </a:xfrm>
        </p:spPr>
        <p:txBody>
          <a:bodyPr/>
          <a:lstStyle/>
          <a:p>
            <a:pPr algn="ctr"/>
            <a:r>
              <a:rPr lang="en-US" sz="4000" dirty="0" err="1"/>
              <a:t>Licencija</a:t>
            </a:r>
            <a:r>
              <a:rPr lang="en-US" sz="4000" dirty="0"/>
              <a:t> za </a:t>
            </a:r>
            <a:r>
              <a:rPr lang="en-US" sz="4000" dirty="0" err="1"/>
              <a:t>izvođenje</a:t>
            </a:r>
            <a:r>
              <a:rPr lang="en-US" sz="4000" dirty="0"/>
              <a:t> </a:t>
            </a:r>
            <a:r>
              <a:rPr lang="en-US" sz="4000" dirty="0" err="1"/>
              <a:t>praktične</a:t>
            </a:r>
            <a:r>
              <a:rPr lang="en-US" sz="4000" dirty="0"/>
              <a:t> </a:t>
            </a:r>
            <a:r>
              <a:rPr lang="en-US" sz="4000" dirty="0" err="1"/>
              <a:t>nastave</a:t>
            </a:r>
            <a:r>
              <a:rPr lang="en-US" sz="4000" dirty="0"/>
              <a:t> </a:t>
            </a:r>
            <a:r>
              <a:rPr lang="en-US" sz="4000" dirty="0" err="1"/>
              <a:t>i</a:t>
            </a:r>
            <a:r>
              <a:rPr lang="en-US" sz="4000" dirty="0"/>
              <a:t> </a:t>
            </a:r>
            <a:r>
              <a:rPr lang="en-US" sz="4000" dirty="0" err="1"/>
              <a:t>vježbi</a:t>
            </a:r>
            <a:r>
              <a:rPr lang="en-US" sz="4000" dirty="0"/>
              <a:t> </a:t>
            </a:r>
            <a:r>
              <a:rPr lang="en-US" sz="4000" dirty="0" err="1"/>
              <a:t>naukovanja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14473-11C2-45DE-A717-23CFD7321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4621627" cy="4805082"/>
          </a:xfrm>
        </p:spPr>
        <p:txBody>
          <a:bodyPr>
            <a:normAutofit/>
          </a:bodyPr>
          <a:lstStyle/>
          <a:p>
            <a:r>
              <a:rPr lang="en-US" dirty="0"/>
              <a:t>Za </a:t>
            </a:r>
            <a:r>
              <a:rPr lang="en-US" dirty="0" err="1"/>
              <a:t>izvođenje</a:t>
            </a:r>
            <a:r>
              <a:rPr lang="en-US" dirty="0"/>
              <a:t> </a:t>
            </a:r>
            <a:r>
              <a:rPr lang="en-US" dirty="0" err="1"/>
              <a:t>praktične</a:t>
            </a:r>
            <a:r>
              <a:rPr lang="en-US" dirty="0"/>
              <a:t> </a:t>
            </a:r>
            <a:r>
              <a:rPr lang="en-US" dirty="0" err="1"/>
              <a:t>nastave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vježbi</a:t>
            </a:r>
            <a:r>
              <a:rPr lang="en-US" dirty="0"/>
              <a:t> </a:t>
            </a:r>
            <a:r>
              <a:rPr lang="en-US" dirty="0" err="1"/>
              <a:t>naukovanja</a:t>
            </a:r>
            <a:r>
              <a:rPr lang="en-US" dirty="0"/>
              <a:t> </a:t>
            </a:r>
            <a:r>
              <a:rPr lang="en-US" dirty="0" err="1"/>
              <a:t>obrtnik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pravna</a:t>
            </a:r>
            <a:r>
              <a:rPr lang="en-US" dirty="0"/>
              <a:t> </a:t>
            </a:r>
            <a:r>
              <a:rPr lang="en-US" dirty="0" err="1"/>
              <a:t>osoba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obavlja</a:t>
            </a:r>
            <a:r>
              <a:rPr lang="en-US" dirty="0"/>
              <a:t> </a:t>
            </a:r>
            <a:r>
              <a:rPr lang="en-US" dirty="0" err="1"/>
              <a:t>gospodarsku</a:t>
            </a:r>
            <a:r>
              <a:rPr lang="en-US" dirty="0"/>
              <a:t> </a:t>
            </a:r>
            <a:r>
              <a:rPr lang="en-US" dirty="0" err="1"/>
              <a:t>djelatnost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izvodi</a:t>
            </a:r>
            <a:r>
              <a:rPr lang="en-US" dirty="0"/>
              <a:t> </a:t>
            </a:r>
            <a:r>
              <a:rPr lang="en-US" dirty="0" err="1"/>
              <a:t>praktičnu</a:t>
            </a:r>
            <a:r>
              <a:rPr lang="en-US" dirty="0"/>
              <a:t> </a:t>
            </a:r>
            <a:r>
              <a:rPr lang="en-US" dirty="0" err="1"/>
              <a:t>nastavu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vježbe</a:t>
            </a:r>
            <a:r>
              <a:rPr lang="en-US" dirty="0"/>
              <a:t> </a:t>
            </a:r>
            <a:r>
              <a:rPr lang="en-US" dirty="0" err="1"/>
              <a:t>naukovanja</a:t>
            </a:r>
            <a:r>
              <a:rPr lang="en-US" dirty="0"/>
              <a:t>, mora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dozvolu</a:t>
            </a:r>
            <a:r>
              <a:rPr lang="en-US" dirty="0"/>
              <a:t> (</a:t>
            </a:r>
            <a:r>
              <a:rPr lang="en-US" dirty="0" err="1"/>
              <a:t>licenciju</a:t>
            </a:r>
            <a:r>
              <a:rPr lang="en-US" dirty="0"/>
              <a:t>).</a:t>
            </a:r>
          </a:p>
          <a:p>
            <a:r>
              <a:rPr lang="en-US" dirty="0" err="1"/>
              <a:t>Dozvolu</a:t>
            </a:r>
            <a:r>
              <a:rPr lang="en-US" dirty="0"/>
              <a:t> (</a:t>
            </a:r>
            <a:r>
              <a:rPr lang="en-US" dirty="0" err="1"/>
              <a:t>licenciju</a:t>
            </a:r>
            <a:r>
              <a:rPr lang="en-US" dirty="0"/>
              <a:t>) </a:t>
            </a:r>
            <a:r>
              <a:rPr lang="en-US" dirty="0" err="1"/>
              <a:t>izdaje</a:t>
            </a:r>
            <a:r>
              <a:rPr lang="en-US" dirty="0"/>
              <a:t> Hrvatska </a:t>
            </a:r>
            <a:r>
              <a:rPr lang="en-US" dirty="0" err="1"/>
              <a:t>obrtnička</a:t>
            </a:r>
            <a:r>
              <a:rPr lang="en-US" dirty="0"/>
              <a:t> </a:t>
            </a:r>
            <a:r>
              <a:rPr lang="en-US" dirty="0" err="1"/>
              <a:t>komora</a:t>
            </a:r>
            <a:r>
              <a:rPr lang="en-US" dirty="0"/>
              <a:t>, a za </a:t>
            </a:r>
            <a:r>
              <a:rPr lang="en-US" dirty="0" err="1"/>
              <a:t>dobivanje</a:t>
            </a:r>
            <a:r>
              <a:rPr lang="en-US" dirty="0"/>
              <a:t> </a:t>
            </a:r>
            <a:r>
              <a:rPr lang="en-US" dirty="0" err="1"/>
              <a:t>dozvole</a:t>
            </a:r>
            <a:r>
              <a:rPr lang="en-US" dirty="0"/>
              <a:t> </a:t>
            </a:r>
            <a:r>
              <a:rPr lang="en-US" dirty="0" err="1"/>
              <a:t>obrt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pravna</a:t>
            </a:r>
            <a:r>
              <a:rPr lang="en-US" dirty="0"/>
              <a:t> </a:t>
            </a:r>
            <a:r>
              <a:rPr lang="en-US" dirty="0" err="1"/>
              <a:t>osoba</a:t>
            </a:r>
            <a:r>
              <a:rPr lang="en-US" dirty="0"/>
              <a:t> mora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opremljenu</a:t>
            </a:r>
            <a:r>
              <a:rPr lang="en-US" dirty="0"/>
              <a:t> </a:t>
            </a:r>
            <a:r>
              <a:rPr lang="en-US" dirty="0" err="1"/>
              <a:t>radionicu</a:t>
            </a:r>
            <a:r>
              <a:rPr lang="en-US" dirty="0"/>
              <a:t> za </a:t>
            </a:r>
            <a:r>
              <a:rPr lang="en-US" dirty="0" err="1"/>
              <a:t>praksu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s </a:t>
            </a:r>
            <a:r>
              <a:rPr lang="en-US" dirty="0" err="1"/>
              <a:t>nastavnim</a:t>
            </a:r>
            <a:r>
              <a:rPr lang="en-US" dirty="0"/>
              <a:t> </a:t>
            </a:r>
            <a:r>
              <a:rPr lang="en-US" dirty="0" err="1"/>
              <a:t>planom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okvirnim</a:t>
            </a:r>
            <a:r>
              <a:rPr lang="en-US" dirty="0"/>
              <a:t> </a:t>
            </a:r>
            <a:r>
              <a:rPr lang="en-US" dirty="0" err="1"/>
              <a:t>obrazovnim</a:t>
            </a:r>
            <a:r>
              <a:rPr lang="en-US" dirty="0"/>
              <a:t> </a:t>
            </a:r>
            <a:r>
              <a:rPr lang="en-US" dirty="0" err="1"/>
              <a:t>programom</a:t>
            </a:r>
            <a:r>
              <a:rPr lang="en-US" dirty="0"/>
              <a:t> za </a:t>
            </a:r>
            <a:r>
              <a:rPr lang="en-US" dirty="0" err="1"/>
              <a:t>traženo</a:t>
            </a:r>
            <a:r>
              <a:rPr lang="en-US" dirty="0"/>
              <a:t> </a:t>
            </a:r>
            <a:r>
              <a:rPr lang="en-US" dirty="0" err="1"/>
              <a:t>zanimanje</a:t>
            </a:r>
            <a:r>
              <a:rPr lang="en-US" dirty="0"/>
              <a:t>. </a:t>
            </a:r>
            <a:r>
              <a:rPr lang="en-US" dirty="0" err="1"/>
              <a:t>Mogu</a:t>
            </a:r>
            <a:r>
              <a:rPr lang="en-US" dirty="0"/>
              <a:t> je </a:t>
            </a:r>
            <a:r>
              <a:rPr lang="en-US" dirty="0" err="1"/>
              <a:t>zatražiti</a:t>
            </a:r>
            <a:r>
              <a:rPr lang="en-US" dirty="0"/>
              <a:t> </a:t>
            </a:r>
            <a:r>
              <a:rPr lang="en-US" dirty="0" err="1"/>
              <a:t>osobe</a:t>
            </a:r>
            <a:r>
              <a:rPr lang="en-US" dirty="0"/>
              <a:t> </a:t>
            </a:r>
            <a:r>
              <a:rPr lang="pl-PL" dirty="0"/>
              <a:t>s položenim majstorskim ispitom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osnovnim</a:t>
            </a:r>
            <a:r>
              <a:rPr lang="en-US" dirty="0"/>
              <a:t> </a:t>
            </a:r>
            <a:r>
              <a:rPr lang="en-US" dirty="0" err="1"/>
              <a:t>znanjima</a:t>
            </a:r>
            <a:r>
              <a:rPr lang="en-US" dirty="0"/>
              <a:t> o </a:t>
            </a:r>
            <a:r>
              <a:rPr lang="en-US" dirty="0" err="1"/>
              <a:t>poučavanju</a:t>
            </a:r>
            <a:r>
              <a:rPr lang="en-US" dirty="0"/>
              <a:t> </a:t>
            </a:r>
            <a:r>
              <a:rPr lang="en-US" dirty="0" err="1"/>
              <a:t>učenika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F53CF76-6958-47CB-B14B-AD9A118477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3721" y="1989180"/>
            <a:ext cx="5910470" cy="455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253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C3A3E0-DC8E-42E2-83B5-47EE73BE4F7E}"/>
              </a:ext>
            </a:extLst>
          </p:cNvPr>
          <p:cNvSpPr/>
          <p:nvPr/>
        </p:nvSpPr>
        <p:spPr>
          <a:xfrm>
            <a:off x="1855304" y="728581"/>
            <a:ext cx="8971723" cy="5400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Zadatak</a:t>
            </a:r>
            <a:r>
              <a:rPr lang="en-US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>
              <a:lnSpc>
                <a:spcPct val="150000"/>
              </a:lnSpc>
            </a:pPr>
            <a:endParaRPr lang="en-US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Pronađi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stranici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Hrvatske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obrtničke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komore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www.hok.hr</a:t>
            </a:r>
            <a:r>
              <a:rPr lang="en-US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spisak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zanimanja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koja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polaže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majstorski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ispit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50000"/>
              </a:lnSpc>
            </a:pPr>
            <a:endParaRPr lang="en-US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Istraži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tko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sve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osim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osoba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položenim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majstorskim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ispitom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dobiti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licenciju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podučavanje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učenika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50000"/>
              </a:lnSpc>
            </a:pPr>
            <a:endParaRPr lang="en-US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Potraži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kalendar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polaganja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pomoćničkih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ispita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tekuće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razdoblje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stranici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Škole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montažu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instalacija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metalnih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konstrukcija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ea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http://www.ss-montazainstalacijaimetkonstrukcija-zg.skole.hr/</a:t>
            </a:r>
            <a:endParaRPr lang="en-US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endParaRPr lang="en-US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71239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4133</TotalTime>
  <Words>348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Times New Roman</vt:lpstr>
      <vt:lpstr>Wingdings 3</vt:lpstr>
      <vt:lpstr>Wisp</vt:lpstr>
      <vt:lpstr>PowerPoint Presentation</vt:lpstr>
      <vt:lpstr>Što je to obrt?</vt:lpstr>
      <vt:lpstr>Majstorski ispit</vt:lpstr>
      <vt:lpstr>Licencija za izvođenje praktične nastave i vježbi naukovanja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Obrazovanje u obrtu</dc:title>
  <dc:creator>Silvija Martic</dc:creator>
  <cp:lastModifiedBy>Silvija Martic</cp:lastModifiedBy>
  <cp:revision>18</cp:revision>
  <dcterms:created xsi:type="dcterms:W3CDTF">2018-11-27T15:11:16Z</dcterms:created>
  <dcterms:modified xsi:type="dcterms:W3CDTF">2018-12-13T10:53:52Z</dcterms:modified>
</cp:coreProperties>
</file>