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93" r:id="rId3"/>
    <p:sldId id="326" r:id="rId4"/>
    <p:sldId id="325" r:id="rId5"/>
    <p:sldId id="318" r:id="rId6"/>
    <p:sldId id="317" r:id="rId7"/>
    <p:sldId id="331" r:id="rId8"/>
    <p:sldId id="333" r:id="rId9"/>
    <p:sldId id="332" r:id="rId10"/>
    <p:sldId id="327" r:id="rId11"/>
    <p:sldId id="328" r:id="rId12"/>
    <p:sldId id="329" r:id="rId13"/>
    <p:sldId id="330" r:id="rId14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>
        <p:scale>
          <a:sx n="72" d="100"/>
          <a:sy n="72" d="100"/>
        </p:scale>
        <p:origin x="-534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60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63751" y="1701800"/>
            <a:ext cx="9211733" cy="1082675"/>
          </a:xfrm>
        </p:spPr>
        <p:txBody>
          <a:bodyPr/>
          <a:lstStyle>
            <a:lvl1pPr algn="r">
              <a:defRPr b="1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63751" y="2927350"/>
            <a:ext cx="9218083" cy="17526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FDE934FF-F4E1-47C5-9CA5-30A81DDE2BE4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8544C22-EC13-4D2B-BB53-07ACC9C2DCDB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itchFamily="2" charset="-122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itchFamily="2" charset="-122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8544C22-EC13-4D2B-BB53-07ACC9C2DCDB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-8467" y="0"/>
            <a:ext cx="12200467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FDE934FF-F4E1-47C5-9CA5-30A81DDE2BE4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Tržište rada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Hrvatska u brojkama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EEEEEE">
                  <a:alpha val="100000"/>
                </a:srgbClr>
              </a:clrFrom>
              <a:clrTo>
                <a:srgbClr val="EEEEEE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6710" y="1664970"/>
            <a:ext cx="11498580" cy="331851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Hrvatska - statistika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EEEEEE">
                  <a:alpha val="100000"/>
                </a:srgbClr>
              </a:clrFrom>
              <a:clrTo>
                <a:srgbClr val="EEEEEE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2735" y="1654175"/>
            <a:ext cx="11426190" cy="386334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Hrvatska - statistika 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EEEEEE">
                  <a:alpha val="100000"/>
                </a:srgbClr>
              </a:clrFrom>
              <a:clrTo>
                <a:srgbClr val="EEEEEE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9855" y="1688465"/>
            <a:ext cx="11972290" cy="403034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Izvori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800" b="0"/>
              <a:t>[1.] http://trzisterada.hzz.hr/hr</a:t>
            </a:r>
          </a:p>
          <a:p>
            <a:r>
              <a:rPr lang="en-US" altLang="en-US" sz="1800" b="0"/>
              <a:t>[2.] https://www.hgk.hr/documents/trziste-rada-nezaposlenost-mladih-obrazovanje-radni-vijek-final-12201557b6ebf8a8c13.pdf</a:t>
            </a:r>
          </a:p>
          <a:p>
            <a:r>
              <a:rPr lang="en-US" altLang="en-US" sz="1800" b="0"/>
              <a:t>[3.] http://edukacija.rs/poslovne-vestine/menadzment/pojam-klasifikacija-i-funkcije-trzista</a:t>
            </a:r>
          </a:p>
          <a:p>
            <a:r>
              <a:rPr lang="en-US" altLang="en-US" sz="1800" b="0"/>
              <a:t>[4.] http://www.efos.unios.hr/gospodarstvo/wp-content/uploads/sites/201/2013/04/2.1.Nastavna-cjelina-Radna-snaga-i-tržište-rada-1.pdf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Definicija (leksikon)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Tržište rada je (leksikon): </a:t>
            </a:r>
          </a:p>
          <a:p>
            <a:pPr lvl="1"/>
            <a:r>
              <a:rPr lang="en-US" altLang="en-US" sz="2400"/>
              <a:t>ukupnost odnosa ponude i potražnje ljudskoga rada.</a:t>
            </a:r>
          </a:p>
          <a:p>
            <a:pPr lvl="1"/>
            <a:r>
              <a:rPr lang="en-US" altLang="en-US" sz="2400"/>
              <a:t>Idealno tržište rada pretpostavlja slobodno kretanje roba, kapitala i radništva te daje široke mogućnosti izbora i konkurencije</a:t>
            </a:r>
            <a:br>
              <a:rPr lang="en-US" altLang="en-US" sz="2400"/>
            </a:br>
            <a:endParaRPr lang="en-US" altLang="en-US" sz="2400"/>
          </a:p>
          <a:p>
            <a:pPr lvl="0"/>
            <a:r>
              <a:rPr lang="en-US" altLang="en-US" sz="2800"/>
              <a:t>Označava:</a:t>
            </a:r>
          </a:p>
          <a:p>
            <a:pPr lvl="1"/>
            <a:r>
              <a:rPr lang="en-US" altLang="en-US" sz="2400"/>
              <a:t>ponudu radne snage i potražnju za radnicima, </a:t>
            </a:r>
          </a:p>
          <a:p>
            <a:pPr lvl="1"/>
            <a:r>
              <a:rPr lang="en-US" altLang="en-US" sz="2400"/>
              <a:t>postupak pronalaženja zaposlenja i zapošljavanje, </a:t>
            </a:r>
          </a:p>
          <a:p>
            <a:pPr lvl="1"/>
            <a:r>
              <a:rPr lang="en-US" altLang="en-US" sz="2400"/>
              <a:t>napredovanje, otkaze, čekanje na posao, </a:t>
            </a:r>
          </a:p>
          <a:p>
            <a:pPr lvl="1"/>
            <a:r>
              <a:rPr lang="en-US" altLang="en-US" sz="2400"/>
              <a:t>konkurenciju u traženju posla i na samom poslu</a:t>
            </a:r>
          </a:p>
          <a:p>
            <a:pPr lvl="1"/>
            <a:r>
              <a:rPr lang="en-US" altLang="en-US" sz="2400"/>
              <a:t>uspostavljanje ravnotežne razine nadnica na tom tržištu… </a:t>
            </a:r>
          </a:p>
          <a:p>
            <a:pPr marL="0" lvl="0" indent="0">
              <a:buNone/>
            </a:pPr>
            <a:endParaRPr lang="en-US" altLang="en-US" sz="2800"/>
          </a:p>
          <a:p>
            <a:pPr marL="457200" lvl="1" indent="0">
              <a:buNone/>
            </a:pPr>
            <a:endParaRPr lang="en-US" altLang="en-US" sz="2400"/>
          </a:p>
          <a:p>
            <a:pPr marL="457200" lvl="1" indent="0">
              <a:buNone/>
            </a:pPr>
            <a:r>
              <a:rPr lang="en-US" altLang="en-US" sz="2400"/>
              <a:t/>
            </a:r>
            <a:br>
              <a:rPr lang="en-US" altLang="en-US" sz="2400"/>
            </a:br>
            <a:endParaRPr lang="en-US" altLang="en-US" sz="2400"/>
          </a:p>
          <a:p>
            <a:endParaRPr lang="en-US" altLang="en-US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Subjekti na tržištu rada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6761480" cy="5227320"/>
          </a:xfrm>
        </p:spPr>
        <p:txBody>
          <a:bodyPr/>
          <a:lstStyle/>
          <a:p>
            <a:r>
              <a:rPr lang="en-US" altLang="en-US" sz="2400"/>
              <a:t>Poduzeća </a:t>
            </a:r>
          </a:p>
          <a:p>
            <a:pPr lvl="1"/>
            <a:r>
              <a:rPr lang="en-US" altLang="en-US" sz="2000"/>
              <a:t>trebaju radnu snagu i nude posao</a:t>
            </a:r>
          </a:p>
          <a:p>
            <a:pPr lvl="1"/>
            <a:r>
              <a:rPr lang="en-US" altLang="en-US" sz="2000"/>
              <a:t>od radnika dobivaju usluge/proizvode</a:t>
            </a:r>
            <a:br>
              <a:rPr lang="en-US" altLang="en-US" sz="2000"/>
            </a:br>
            <a:endParaRPr lang="en-US" altLang="en-US" sz="1000"/>
          </a:p>
          <a:p>
            <a:pPr lvl="0"/>
            <a:r>
              <a:rPr lang="en-US" altLang="en-US" sz="2400"/>
              <a:t>Radnici</a:t>
            </a:r>
          </a:p>
          <a:p>
            <a:pPr lvl="1"/>
            <a:r>
              <a:rPr lang="en-US" altLang="en-US" sz="2000"/>
              <a:t>trebaju posao i nude radnu snagu</a:t>
            </a:r>
          </a:p>
          <a:p>
            <a:pPr lvl="1"/>
            <a:r>
              <a:rPr lang="en-US" altLang="en-US" sz="2000"/>
              <a:t>dobivaju plaću od poslodavca</a:t>
            </a:r>
            <a:br>
              <a:rPr lang="en-US" altLang="en-US" sz="2000"/>
            </a:br>
            <a:endParaRPr lang="en-US" altLang="en-US" sz="1000"/>
          </a:p>
          <a:p>
            <a:pPr lvl="0"/>
            <a:r>
              <a:rPr lang="en-US" altLang="en-US" sz="2400"/>
              <a:t>Ustanove</a:t>
            </a:r>
          </a:p>
          <a:p>
            <a:pPr lvl="1"/>
            <a:r>
              <a:rPr lang="en-US" altLang="en-US" sz="2000"/>
              <a:t>reguliraju pravne odnose na tržištu (država, sud)</a:t>
            </a:r>
          </a:p>
          <a:p>
            <a:pPr lvl="1"/>
            <a:r>
              <a:rPr lang="en-US" altLang="en-US" sz="2000"/>
              <a:t>ubiru porez i od poslodavaca i od radnika</a:t>
            </a:r>
            <a:br>
              <a:rPr lang="en-US" altLang="en-US" sz="2000"/>
            </a:br>
            <a:endParaRPr lang="en-US" altLang="en-US" sz="1000"/>
          </a:p>
          <a:p>
            <a:pPr lvl="0"/>
            <a:r>
              <a:rPr lang="en-US" altLang="en-US" sz="2400"/>
              <a:t>Posrednici</a:t>
            </a:r>
          </a:p>
          <a:p>
            <a:pPr lvl="1"/>
            <a:r>
              <a:rPr lang="en-US" altLang="en-US" sz="2000"/>
              <a:t>Portali i agencije za zapošljavanje</a:t>
            </a:r>
          </a:p>
          <a:p>
            <a:pPr lvl="1"/>
            <a:r>
              <a:rPr lang="en-US" altLang="en-US" sz="2000"/>
              <a:t>Naplaćuju usluge poslodavcima za traženje radnika</a:t>
            </a:r>
          </a:p>
          <a:p>
            <a:pPr marL="457200" lvl="1" indent="0">
              <a:buNone/>
            </a:pPr>
            <a:r>
              <a:rPr lang="en-US" altLang="en-US" sz="2000"/>
              <a:t/>
            </a:r>
            <a:br>
              <a:rPr lang="en-US" altLang="en-US" sz="2000"/>
            </a:br>
            <a:endParaRPr lang="en-US" altLang="en-US" sz="2000"/>
          </a:p>
          <a:p>
            <a:endParaRPr lang="en-US" altLang="en-US" sz="2000"/>
          </a:p>
        </p:txBody>
      </p:sp>
      <p:pic>
        <p:nvPicPr>
          <p:cNvPr id="5" name="Picture 4" descr="collabor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1370" y="2724785"/>
            <a:ext cx="958215" cy="958215"/>
          </a:xfrm>
          <a:prstGeom prst="rect">
            <a:avLst/>
          </a:prstGeom>
        </p:spPr>
      </p:pic>
      <p:pic>
        <p:nvPicPr>
          <p:cNvPr id="6" name="Picture 5" descr="buildi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2160" y="3844290"/>
            <a:ext cx="1143000" cy="1143000"/>
          </a:xfrm>
          <a:prstGeom prst="rect">
            <a:avLst/>
          </a:prstGeom>
        </p:spPr>
      </p:pic>
      <p:pic>
        <p:nvPicPr>
          <p:cNvPr id="7" name="Picture 6" descr="factory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66430" y="1047750"/>
            <a:ext cx="1268730" cy="1268730"/>
          </a:xfrm>
          <a:prstGeom prst="rect">
            <a:avLst/>
          </a:prstGeom>
        </p:spPr>
      </p:pic>
      <p:pic>
        <p:nvPicPr>
          <p:cNvPr id="8" name="Picture 7" descr="images (3)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D">
                  <a:alpha val="100000"/>
                </a:srgbClr>
              </a:clrFrom>
              <a:clrTo>
                <a:srgbClr val="FFFFFD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80680" y="5235575"/>
            <a:ext cx="1966595" cy="1252855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Tržište definiramo prema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/>
              <a:t>Pravnim propisima:</a:t>
            </a:r>
          </a:p>
          <a:p>
            <a:pPr lvl="1"/>
            <a:r>
              <a:rPr lang="en-US" altLang="en-US" sz="2000" b="1"/>
              <a:t>O</a:t>
            </a:r>
            <a:r>
              <a:rPr lang="en-US" sz="2000" b="1"/>
              <a:t>tvoreno tržište</a:t>
            </a:r>
            <a:r>
              <a:rPr lang="en-US" sz="2000"/>
              <a:t> – nema ograničenja kod potražnje niti kod ponude</a:t>
            </a:r>
          </a:p>
          <a:p>
            <a:pPr lvl="1"/>
            <a:r>
              <a:rPr lang="en-US" altLang="en-US" sz="2000" b="1"/>
              <a:t>Z</a:t>
            </a:r>
            <a:r>
              <a:rPr lang="en-US" sz="2000" b="1"/>
              <a:t>atvoreno tržište</a:t>
            </a:r>
            <a:r>
              <a:rPr lang="en-US" sz="2000"/>
              <a:t> – </a:t>
            </a:r>
            <a:r>
              <a:rPr lang="en-US" altLang="en-US" sz="2000"/>
              <a:t>ograničeno je pristupanje tržištu bilo poduzećima, bilo radnicima</a:t>
            </a:r>
            <a:br>
              <a:rPr lang="en-US" altLang="en-US" sz="2000"/>
            </a:br>
            <a:endParaRPr lang="en-US" altLang="en-US" sz="2000"/>
          </a:p>
          <a:p>
            <a:pPr lvl="0"/>
            <a:r>
              <a:rPr lang="en-US" sz="2400"/>
              <a:t>Konkurentskim odnosima</a:t>
            </a:r>
          </a:p>
          <a:p>
            <a:pPr lvl="1"/>
            <a:r>
              <a:rPr lang="en-US" sz="2000" b="1"/>
              <a:t>konkurentsko tržište</a:t>
            </a:r>
            <a:r>
              <a:rPr lang="en-US" sz="2000"/>
              <a:t> – nema dominantnih p</a:t>
            </a:r>
            <a:r>
              <a:rPr lang="en-US" altLang="en-US" sz="2000"/>
              <a:t>o</a:t>
            </a:r>
            <a:r>
              <a:rPr lang="en-US" sz="2000"/>
              <a:t>duzeća, </a:t>
            </a:r>
            <a:r>
              <a:rPr lang="en-US" altLang="en-US" sz="2000"/>
              <a:t>jednaki uvjeti za sve</a:t>
            </a:r>
          </a:p>
          <a:p>
            <a:pPr lvl="1"/>
            <a:r>
              <a:rPr lang="en-US" sz="2000" b="1"/>
              <a:t>oligopolsko tržište</a:t>
            </a:r>
            <a:r>
              <a:rPr lang="en-US" sz="2000"/>
              <a:t> – nekoliko dominantnih p</a:t>
            </a:r>
            <a:r>
              <a:rPr lang="en-US" altLang="en-US" sz="2000"/>
              <a:t>o</a:t>
            </a:r>
            <a:r>
              <a:rPr lang="en-US" sz="2000"/>
              <a:t>duzeća </a:t>
            </a:r>
            <a:r>
              <a:rPr lang="en-US" altLang="en-US" sz="2000"/>
              <a:t>(naši telekomi)</a:t>
            </a:r>
            <a:endParaRPr lang="en-US" sz="2000"/>
          </a:p>
          <a:p>
            <a:pPr lvl="1"/>
            <a:r>
              <a:rPr lang="en-US" sz="2000" b="1"/>
              <a:t>monopolsko tržište</a:t>
            </a:r>
            <a:r>
              <a:rPr lang="en-US" sz="2000"/>
              <a:t> – jedno dominantno p</a:t>
            </a:r>
            <a:r>
              <a:rPr lang="en-US" altLang="en-US" sz="2000"/>
              <a:t>o</a:t>
            </a:r>
            <a:r>
              <a:rPr lang="en-US" sz="2000"/>
              <a:t>duzeće koje diktira u</a:t>
            </a:r>
            <a:r>
              <a:rPr lang="en-US" altLang="en-US" sz="2000"/>
              <a:t>vjete</a:t>
            </a:r>
            <a:r>
              <a:rPr lang="en-US" sz="2000"/>
              <a:t> poslovanja </a:t>
            </a:r>
            <a:r>
              <a:rPr lang="en-US" altLang="en-US" sz="2000"/>
              <a:t>i cijenu rada i proizvoda</a:t>
            </a:r>
            <a:br>
              <a:rPr lang="en-US" altLang="en-US" sz="2000"/>
            </a:br>
            <a:endParaRPr lang="en-US" altLang="en-US" sz="2000"/>
          </a:p>
          <a:p>
            <a:pPr lvl="0"/>
            <a:r>
              <a:rPr lang="en-US" altLang="en-US" sz="2610"/>
              <a:t>Odnosu ponude i potražnje:</a:t>
            </a:r>
          </a:p>
          <a:p>
            <a:pPr lvl="1"/>
            <a:r>
              <a:rPr lang="en-US" altLang="en-US" sz="1995" b="1"/>
              <a:t>tržište kupaca</a:t>
            </a:r>
            <a:r>
              <a:rPr lang="en-US" altLang="en-US" sz="1995"/>
              <a:t> – ponuda radne snage je veća od potražnje</a:t>
            </a:r>
          </a:p>
          <a:p>
            <a:pPr lvl="1"/>
            <a:r>
              <a:rPr lang="en-US" altLang="en-US" sz="1995" b="1"/>
              <a:t>tržište ponuđača</a:t>
            </a:r>
            <a:r>
              <a:rPr lang="en-US" altLang="en-US" sz="1995"/>
              <a:t> – potražnja za radnom snagom je veća od ponude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Tržište definiramo prema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/>
              <a:t>Prostoru:</a:t>
            </a:r>
          </a:p>
          <a:p>
            <a:pPr lvl="1"/>
            <a:r>
              <a:rPr lang="en-US" sz="2000"/>
              <a:t>lokalno</a:t>
            </a:r>
          </a:p>
          <a:p>
            <a:pPr lvl="1"/>
            <a:r>
              <a:rPr lang="en-US" sz="2000"/>
              <a:t>regionalno</a:t>
            </a:r>
          </a:p>
          <a:p>
            <a:pPr lvl="1"/>
            <a:r>
              <a:rPr lang="en-US" sz="2000"/>
              <a:t>nacionalno</a:t>
            </a:r>
          </a:p>
          <a:p>
            <a:pPr lvl="1"/>
            <a:r>
              <a:rPr lang="en-US" sz="2000"/>
              <a:t>međunarodno (</a:t>
            </a:r>
            <a:r>
              <a:rPr lang="en-US" sz="2000" smtClean="0"/>
              <a:t>sv</a:t>
            </a:r>
            <a:r>
              <a:rPr lang="hr-HR" sz="2000"/>
              <a:t>j</a:t>
            </a:r>
            <a:r>
              <a:rPr lang="en-US" sz="2000" smtClean="0"/>
              <a:t>etsko</a:t>
            </a:r>
            <a:r>
              <a:rPr lang="en-US" sz="2000"/>
              <a:t>) tržište</a:t>
            </a:r>
            <a:br>
              <a:rPr lang="en-US" sz="2000"/>
            </a:br>
            <a:endParaRPr lang="en-US" sz="2000"/>
          </a:p>
          <a:p>
            <a:pPr lvl="0"/>
            <a:r>
              <a:rPr lang="en-US" sz="2400"/>
              <a:t>Vrstama proizvoda ili usluge u razmjeni:</a:t>
            </a:r>
          </a:p>
          <a:p>
            <a:pPr lvl="1"/>
            <a:r>
              <a:rPr lang="en-US" sz="2000"/>
              <a:t>tržište potrošnih dobara</a:t>
            </a:r>
          </a:p>
          <a:p>
            <a:pPr lvl="1"/>
            <a:r>
              <a:rPr lang="en-US" sz="2000"/>
              <a:t>tržište proizvodnih dobara</a:t>
            </a:r>
          </a:p>
          <a:p>
            <a:pPr lvl="1"/>
            <a:r>
              <a:rPr lang="en-US" sz="2000"/>
              <a:t>tržište usluga</a:t>
            </a:r>
          </a:p>
          <a:p>
            <a:pPr lvl="1"/>
            <a:r>
              <a:rPr lang="en-US" sz="2000"/>
              <a:t>tržište novca</a:t>
            </a:r>
          </a:p>
          <a:p>
            <a:pPr lvl="1"/>
            <a:r>
              <a:rPr lang="en-US" sz="2000"/>
              <a:t>tržište radne snage</a:t>
            </a:r>
          </a:p>
        </p:txBody>
      </p:sp>
      <p:pic>
        <p:nvPicPr>
          <p:cNvPr id="6" name="Picture 5" descr="Global-Sales-Territor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4115" y="1174750"/>
            <a:ext cx="3571240" cy="2021205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7 osnovnih pokazatelja tržišta rada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/>
              <a:t>3 glavna </a:t>
            </a:r>
            <a:r>
              <a:rPr lang="en-US" altLang="en-US" smtClean="0"/>
              <a:t>pokazatelja</a:t>
            </a:r>
            <a:r>
              <a:rPr lang="hr-HR" altLang="en-US" smtClean="0"/>
              <a:t>:</a:t>
            </a:r>
            <a:endParaRPr lang="en-US" b="0"/>
          </a:p>
          <a:p>
            <a:pPr marL="971550" lvl="1" indent="-514350">
              <a:buAutoNum type="arabicPeriod"/>
            </a:pPr>
            <a:r>
              <a:rPr lang="en-US" b="0"/>
              <a:t>stop</a:t>
            </a:r>
            <a:r>
              <a:rPr lang="en-US" altLang="en-US" b="0"/>
              <a:t>a</a:t>
            </a:r>
            <a:r>
              <a:rPr lang="en-US" b="0"/>
              <a:t> nezaposlenosti</a:t>
            </a:r>
          </a:p>
          <a:p>
            <a:pPr marL="971550" lvl="1" indent="-514350">
              <a:buAutoNum type="arabicPeriod"/>
            </a:pPr>
            <a:r>
              <a:rPr lang="en-US" b="0"/>
              <a:t>stop</a:t>
            </a:r>
            <a:r>
              <a:rPr lang="en-US" altLang="en-US" b="0"/>
              <a:t>a</a:t>
            </a:r>
            <a:r>
              <a:rPr lang="en-US" b="0"/>
              <a:t> zaposlenosti</a:t>
            </a:r>
          </a:p>
          <a:p>
            <a:pPr marL="971550" lvl="1" indent="-514350">
              <a:buAutoNum type="arabicPeriod"/>
            </a:pPr>
            <a:r>
              <a:rPr lang="en-US" b="0"/>
              <a:t>stop</a:t>
            </a:r>
            <a:r>
              <a:rPr lang="en-US" altLang="en-US" b="0"/>
              <a:t>a</a:t>
            </a:r>
            <a:r>
              <a:rPr lang="en-US" b="0"/>
              <a:t> </a:t>
            </a:r>
            <a:r>
              <a:rPr lang="en-US" altLang="en-US" b="0"/>
              <a:t>ekonomske </a:t>
            </a:r>
            <a:r>
              <a:rPr lang="en-US" b="0"/>
              <a:t>aktivnosti</a:t>
            </a:r>
            <a:br>
              <a:rPr lang="en-US" b="0"/>
            </a:br>
            <a:endParaRPr lang="en-US" sz="1750" b="0"/>
          </a:p>
          <a:p>
            <a:pPr marL="0" indent="0">
              <a:buNone/>
            </a:pPr>
            <a:r>
              <a:rPr lang="en-US" altLang="en-US" b="0" i="1">
                <a:solidFill>
                  <a:schemeClr val="accent1"/>
                </a:solidFill>
              </a:rPr>
              <a:t>Ostali </a:t>
            </a:r>
            <a:r>
              <a:rPr lang="en-US" altLang="en-US" b="0" i="1" smtClean="0">
                <a:solidFill>
                  <a:schemeClr val="accent1"/>
                </a:solidFill>
              </a:rPr>
              <a:t>pokazatelji</a:t>
            </a:r>
            <a:r>
              <a:rPr lang="hr-HR" altLang="en-US" b="0" i="1" smtClean="0">
                <a:solidFill>
                  <a:schemeClr val="accent1"/>
                </a:solidFill>
              </a:rPr>
              <a:t>:</a:t>
            </a:r>
            <a:endParaRPr lang="en-US" b="0"/>
          </a:p>
          <a:p>
            <a:pPr marL="971550" lvl="1" indent="-514350">
              <a:buFont typeface="+mj-lt"/>
              <a:buAutoNum type="arabicPeriod" startAt="4"/>
            </a:pPr>
            <a:r>
              <a:rPr lang="en-US" sz="2100" b="0" i="1">
                <a:solidFill>
                  <a:schemeClr val="accent1"/>
                </a:solidFill>
              </a:rPr>
              <a:t>ud</a:t>
            </a:r>
            <a:r>
              <a:rPr lang="en-US" altLang="en-US" sz="2100" b="0" i="1">
                <a:solidFill>
                  <a:schemeClr val="accent1"/>
                </a:solidFill>
              </a:rPr>
              <a:t>io</a:t>
            </a:r>
            <a:r>
              <a:rPr lang="en-US" sz="2100" b="0" i="1">
                <a:solidFill>
                  <a:schemeClr val="accent1"/>
                </a:solidFill>
              </a:rPr>
              <a:t> dugotrajno nezaposlenih</a:t>
            </a:r>
          </a:p>
          <a:p>
            <a:pPr marL="971550" lvl="1" indent="-514350">
              <a:buAutoNum type="arabicPeriod" startAt="4"/>
            </a:pPr>
            <a:r>
              <a:rPr lang="en-US" sz="2100" b="0" i="1">
                <a:solidFill>
                  <a:schemeClr val="accent1"/>
                </a:solidFill>
              </a:rPr>
              <a:t>ud</a:t>
            </a:r>
            <a:r>
              <a:rPr lang="en-US" altLang="en-US" sz="2100" b="0" i="1">
                <a:solidFill>
                  <a:schemeClr val="accent1"/>
                </a:solidFill>
              </a:rPr>
              <a:t>io</a:t>
            </a:r>
            <a:r>
              <a:rPr lang="en-US" sz="2100" b="0" i="1">
                <a:solidFill>
                  <a:schemeClr val="accent1"/>
                </a:solidFill>
              </a:rPr>
              <a:t> vrlo dugotrajno nezaposlenih</a:t>
            </a:r>
          </a:p>
          <a:p>
            <a:pPr marL="971550" lvl="1" indent="-514350">
              <a:buAutoNum type="arabicPeriod" startAt="4"/>
            </a:pPr>
            <a:r>
              <a:rPr lang="en-US" sz="2100" b="0" i="1">
                <a:solidFill>
                  <a:schemeClr val="accent1"/>
                </a:solidFill>
              </a:rPr>
              <a:t>prosječno trajanj</a:t>
            </a:r>
            <a:r>
              <a:rPr lang="en-US" altLang="en-US" sz="2100" b="0" i="1">
                <a:solidFill>
                  <a:schemeClr val="accent1"/>
                </a:solidFill>
              </a:rPr>
              <a:t>e</a:t>
            </a:r>
            <a:r>
              <a:rPr lang="en-US" sz="2100" b="0" i="1">
                <a:solidFill>
                  <a:schemeClr val="accent1"/>
                </a:solidFill>
              </a:rPr>
              <a:t> duljine radnog vijeka</a:t>
            </a:r>
          </a:p>
          <a:p>
            <a:pPr marL="971550" lvl="1" indent="-514350">
              <a:buAutoNum type="arabicPeriod" startAt="4"/>
            </a:pPr>
            <a:r>
              <a:rPr lang="en-US" sz="2100" b="0" i="1">
                <a:solidFill>
                  <a:schemeClr val="accent1"/>
                </a:solidFill>
              </a:rPr>
              <a:t>stop</a:t>
            </a:r>
            <a:r>
              <a:rPr lang="en-US" altLang="en-US" sz="2100" b="0" i="1">
                <a:solidFill>
                  <a:schemeClr val="accent1"/>
                </a:solidFill>
              </a:rPr>
              <a:t>a</a:t>
            </a:r>
            <a:r>
              <a:rPr lang="en-US" sz="2100" b="0" i="1">
                <a:solidFill>
                  <a:schemeClr val="accent1"/>
                </a:solidFill>
              </a:rPr>
              <a:t> nezaposlenosti mladih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Hrvatska u odnosu na EU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 t="692"/>
          <a:stretch>
            <a:fillRect/>
          </a:stretch>
        </p:blipFill>
        <p:spPr>
          <a:xfrm>
            <a:off x="315595" y="1758950"/>
            <a:ext cx="11266805" cy="382524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ym typeface="+mn-ea"/>
              </a:rPr>
              <a:t>Hrvatska u odnosu na EU</a:t>
            </a:r>
            <a:endParaRPr lang="en-US"/>
          </a:p>
        </p:txBody>
      </p:sp>
      <p:pic>
        <p:nvPicPr>
          <p:cNvPr id="3" name="Picture 2" descr="Picture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630045"/>
            <a:ext cx="10450830" cy="383476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ym typeface="+mn-ea"/>
              </a:rPr>
              <a:t>Hrvatska u odnosu na EU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260" y="1672590"/>
            <a:ext cx="10571480" cy="390461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Gear Drives">
  <a:themeElements>
    <a:clrScheme name="Gear Dri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5F5F5F"/>
      </a:accent1>
      <a:accent2>
        <a:srgbClr val="969696"/>
      </a:accent2>
      <a:accent3>
        <a:srgbClr val="FFFFFF"/>
      </a:accent3>
      <a:accent4>
        <a:srgbClr val="000000"/>
      </a:accent4>
      <a:accent5>
        <a:srgbClr val="B6B6B6"/>
      </a:accent5>
      <a:accent6>
        <a:srgbClr val="878787"/>
      </a:accent6>
      <a:hlink>
        <a:srgbClr val="CC3300"/>
      </a:hlink>
      <a:folHlink>
        <a:srgbClr val="996600"/>
      </a:folHlink>
    </a:clrScheme>
    <a:fontScheme name="Gear Dri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itchFamily="2" charset="-122"/>
          </a:defRPr>
        </a:defPPr>
      </a:lstStyle>
    </a:lnDef>
  </a:objectDefaults>
  <a:extraClrSchemeLst>
    <a:extraClrScheme>
      <a:clrScheme name="Gear Dri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5F5F5F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B6B6B6"/>
        </a:accent5>
        <a:accent6>
          <a:srgbClr val="87878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162</Words>
  <Application>Microsoft Office PowerPoint</Application>
  <PresentationFormat>Prilagođeno</PresentationFormat>
  <Paragraphs>72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4" baseType="lpstr">
      <vt:lpstr>Gear Drives</vt:lpstr>
      <vt:lpstr>Tržište rada</vt:lpstr>
      <vt:lpstr>Definicija (leksikon)</vt:lpstr>
      <vt:lpstr>Subjekti na tržištu rada</vt:lpstr>
      <vt:lpstr>Tržište definiramo prema</vt:lpstr>
      <vt:lpstr>Tržište definiramo prema</vt:lpstr>
      <vt:lpstr>7 osnovnih pokazatelja tržišta rada</vt:lpstr>
      <vt:lpstr>Hrvatska u odnosu na EU</vt:lpstr>
      <vt:lpstr>Hrvatska u odnosu na EU</vt:lpstr>
      <vt:lpstr>Hrvatska u odnosu na EU</vt:lpstr>
      <vt:lpstr>Hrvatska u brojkama</vt:lpstr>
      <vt:lpstr>Hrvatska - statistika</vt:lpstr>
      <vt:lpstr>Hrvatska - statistika 2</vt:lpstr>
      <vt:lpstr>Izvori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Životopis - CV</dc:title>
  <dc:creator>petra</dc:creator>
  <cp:lastModifiedBy>Orijana</cp:lastModifiedBy>
  <cp:revision>34</cp:revision>
  <dcterms:created xsi:type="dcterms:W3CDTF">2018-12-10T20:47:47Z</dcterms:created>
  <dcterms:modified xsi:type="dcterms:W3CDTF">2018-12-10T21:40:35Z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1033-10.1.0.6757</vt:lpwstr>
  </property>
</Properties>
</file>